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37CF16-8357-42BB-A551-3E8CECD4D27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420056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7CF16-8357-42BB-A551-3E8CECD4D27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92577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7CF16-8357-42BB-A551-3E8CECD4D27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322708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7CF16-8357-42BB-A551-3E8CECD4D27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170549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7CF16-8357-42BB-A551-3E8CECD4D276}" type="datetimeFigureOut">
              <a:rPr lang="en-US" smtClean="0"/>
              <a:t>9/7/2015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248649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37CF16-8357-42BB-A551-3E8CECD4D276}"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132560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7CF16-8357-42BB-A551-3E8CECD4D276}" type="datetimeFigureOut">
              <a:rPr lang="en-US" smtClean="0"/>
              <a:t>9/7/2015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399450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37CF16-8357-42BB-A551-3E8CECD4D276}" type="datetimeFigureOut">
              <a:rPr lang="en-US" smtClean="0"/>
              <a:t>9/7/2015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79266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7CF16-8357-42BB-A551-3E8CECD4D276}" type="datetimeFigureOut">
              <a:rPr lang="en-US" smtClean="0"/>
              <a:t>9/7/2015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2362176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7CF16-8357-42BB-A551-3E8CECD4D276}"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424261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7CF16-8357-42BB-A551-3E8CECD4D276}" type="datetimeFigureOut">
              <a:rPr lang="en-US" smtClean="0"/>
              <a:t>9/7/2015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7F80D-32EE-4D5C-92E0-9B9B0B34F579}" type="slidenum">
              <a:rPr lang="en-US" smtClean="0"/>
              <a:t>‹#›</a:t>
            </a:fld>
            <a:endParaRPr lang="en-US"/>
          </a:p>
        </p:txBody>
      </p:sp>
    </p:spTree>
    <p:extLst>
      <p:ext uri="{BB962C8B-B14F-4D97-AF65-F5344CB8AC3E}">
        <p14:creationId xmlns:p14="http://schemas.microsoft.com/office/powerpoint/2010/main" val="3588391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37CF16-8357-42BB-A551-3E8CECD4D276}" type="datetimeFigureOut">
              <a:rPr lang="en-US" smtClean="0"/>
              <a:t>9/7/2015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CA7F80D-32EE-4D5C-92E0-9B9B0B34F579}" type="slidenum">
              <a:rPr lang="en-US" smtClean="0"/>
              <a:t>‹#›</a:t>
            </a:fld>
            <a:endParaRPr lang="en-US"/>
          </a:p>
        </p:txBody>
      </p:sp>
    </p:spTree>
    <p:extLst>
      <p:ext uri="{BB962C8B-B14F-4D97-AF65-F5344CB8AC3E}">
        <p14:creationId xmlns:p14="http://schemas.microsoft.com/office/powerpoint/2010/main" val="34802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ette.allen@evsc.k12.in.us"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Emily.gogel@evsc.k12.in.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wsletter1graphicscolor2.png"/>
          <p:cNvPicPr>
            <a:picLocks noChangeAspect="1"/>
          </p:cNvPicPr>
          <p:nvPr/>
        </p:nvPicPr>
        <p:blipFill>
          <a:blip r:embed="rId2" cstate="print"/>
          <a:stretch>
            <a:fillRect/>
          </a:stretch>
        </p:blipFill>
        <p:spPr>
          <a:xfrm>
            <a:off x="10383" y="5904"/>
            <a:ext cx="6857143" cy="9142859"/>
          </a:xfrm>
          <a:prstGeom prst="rect">
            <a:avLst/>
          </a:prstGeom>
        </p:spPr>
      </p:pic>
      <p:sp>
        <p:nvSpPr>
          <p:cNvPr id="3" name="Text Box 43"/>
          <p:cNvSpPr txBox="1">
            <a:spLocks noChangeArrowheads="1"/>
          </p:cNvSpPr>
          <p:nvPr/>
        </p:nvSpPr>
        <p:spPr bwMode="auto">
          <a:xfrm>
            <a:off x="48482" y="1404938"/>
            <a:ext cx="422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200" dirty="0" smtClean="0">
                <a:latin typeface="Comic Sans MS" panose="030F0702030302020204" pitchFamily="66" charset="0"/>
                <a:ea typeface="Times New Roman"/>
                <a:cs typeface="Times New Roman"/>
              </a:rPr>
              <a:t>September 14, 2015 </a:t>
            </a:r>
            <a:endParaRPr lang="en-US" sz="1200" dirty="0">
              <a:effectLst/>
              <a:latin typeface="Comic Sans MS" panose="030F0702030302020204" pitchFamily="66" charset="0"/>
              <a:ea typeface="Times New Roman"/>
              <a:cs typeface="Times New Roman"/>
            </a:endParaRPr>
          </a:p>
        </p:txBody>
      </p:sp>
      <p:sp>
        <p:nvSpPr>
          <p:cNvPr id="4" name="TextBox 3"/>
          <p:cNvSpPr txBox="1"/>
          <p:nvPr/>
        </p:nvSpPr>
        <p:spPr>
          <a:xfrm>
            <a:off x="3848100" y="1524001"/>
            <a:ext cx="2819400" cy="276999"/>
          </a:xfrm>
          <a:prstGeom prst="rect">
            <a:avLst/>
          </a:prstGeom>
          <a:noFill/>
        </p:spPr>
        <p:txBody>
          <a:bodyPr wrap="square" rtlCol="0">
            <a:spAutoFit/>
          </a:bodyPr>
          <a:lstStyle/>
          <a:p>
            <a:pPr algn="ctr"/>
            <a:r>
              <a:rPr lang="en-US" sz="1200" b="1" dirty="0" smtClean="0">
                <a:latin typeface="Comic Sans MS" panose="030F0702030302020204" pitchFamily="66" charset="0"/>
              </a:rPr>
              <a:t>WEEKLY HOMEWORK AND TESTS</a:t>
            </a:r>
            <a:endParaRPr lang="en-US" sz="1200" b="1" dirty="0">
              <a:latin typeface="Comic Sans MS" panose="030F0702030302020204" pitchFamily="66" charset="0"/>
            </a:endParaRPr>
          </a:p>
        </p:txBody>
      </p:sp>
      <p:sp>
        <p:nvSpPr>
          <p:cNvPr id="5" name="TextBox 4"/>
          <p:cNvSpPr txBox="1"/>
          <p:nvPr/>
        </p:nvSpPr>
        <p:spPr>
          <a:xfrm>
            <a:off x="86582" y="1524001"/>
            <a:ext cx="3200400" cy="369332"/>
          </a:xfrm>
          <a:prstGeom prst="rect">
            <a:avLst/>
          </a:prstGeom>
          <a:noFill/>
        </p:spPr>
        <p:txBody>
          <a:bodyPr wrap="square" rtlCol="0">
            <a:spAutoFit/>
          </a:bodyPr>
          <a:lstStyle/>
          <a:p>
            <a:pPr algn="ctr"/>
            <a:r>
              <a:rPr lang="en-US" b="1" u="sng" dirty="0" smtClean="0">
                <a:latin typeface="Comic Sans MS" panose="030F0702030302020204" pitchFamily="66" charset="0"/>
              </a:rPr>
              <a:t>A Peek at Our Week</a:t>
            </a:r>
            <a:endParaRPr lang="en-US" b="1" u="sng" dirty="0">
              <a:latin typeface="Comic Sans MS" panose="030F0702030302020204" pitchFamily="66" charset="0"/>
            </a:endParaRPr>
          </a:p>
        </p:txBody>
      </p:sp>
      <p:sp>
        <p:nvSpPr>
          <p:cNvPr id="6" name="TextBox 5"/>
          <p:cNvSpPr txBox="1"/>
          <p:nvPr/>
        </p:nvSpPr>
        <p:spPr>
          <a:xfrm>
            <a:off x="4572000" y="6324601"/>
            <a:ext cx="1981200" cy="830997"/>
          </a:xfrm>
          <a:prstGeom prst="rect">
            <a:avLst/>
          </a:prstGeom>
          <a:noFill/>
        </p:spPr>
        <p:txBody>
          <a:bodyPr wrap="square" rtlCol="0">
            <a:spAutoFit/>
          </a:bodyPr>
          <a:lstStyle/>
          <a:p>
            <a:pPr algn="ctr"/>
            <a:r>
              <a:rPr lang="en-US" sz="2400" b="1" dirty="0" smtClean="0">
                <a:latin typeface="Comic Sans MS" panose="030F0702030302020204" pitchFamily="66" charset="0"/>
              </a:rPr>
              <a:t>Mark Your </a:t>
            </a:r>
          </a:p>
          <a:p>
            <a:pPr algn="ctr"/>
            <a:r>
              <a:rPr lang="en-US" sz="2400" b="1" dirty="0" smtClean="0">
                <a:latin typeface="Comic Sans MS" panose="030F0702030302020204" pitchFamily="66" charset="0"/>
              </a:rPr>
              <a:t>Calendar</a:t>
            </a:r>
            <a:endParaRPr lang="en-US" sz="2400" b="1" dirty="0">
              <a:latin typeface="Comic Sans MS" panose="030F0702030302020204" pitchFamily="66" charset="0"/>
            </a:endParaRPr>
          </a:p>
        </p:txBody>
      </p:sp>
      <p:sp>
        <p:nvSpPr>
          <p:cNvPr id="7" name="TextBox 6"/>
          <p:cNvSpPr txBox="1"/>
          <p:nvPr/>
        </p:nvSpPr>
        <p:spPr>
          <a:xfrm>
            <a:off x="3352802" y="1981200"/>
            <a:ext cx="430887" cy="762000"/>
          </a:xfrm>
          <a:prstGeom prst="rect">
            <a:avLst/>
          </a:prstGeom>
          <a:noFill/>
        </p:spPr>
        <p:txBody>
          <a:bodyPr vert="vert270" wrap="square" rtlCol="0">
            <a:spAutoFit/>
          </a:bodyPr>
          <a:lstStyle/>
          <a:p>
            <a:pPr algn="ctr"/>
            <a:r>
              <a:rPr lang="en-US" sz="1600" b="1" dirty="0" smtClean="0">
                <a:latin typeface="KG Behind These Hazel Eyes" pitchFamily="2" charset="0"/>
              </a:rPr>
              <a:t>MON</a:t>
            </a:r>
            <a:endParaRPr lang="en-US" sz="1600" b="1" dirty="0">
              <a:latin typeface="KG Behind These Hazel Eyes" pitchFamily="2" charset="0"/>
            </a:endParaRPr>
          </a:p>
        </p:txBody>
      </p:sp>
      <p:sp>
        <p:nvSpPr>
          <p:cNvPr id="8" name="TextBox 7"/>
          <p:cNvSpPr txBox="1"/>
          <p:nvPr/>
        </p:nvSpPr>
        <p:spPr>
          <a:xfrm>
            <a:off x="3352801" y="2667000"/>
            <a:ext cx="430887" cy="762000"/>
          </a:xfrm>
          <a:prstGeom prst="rect">
            <a:avLst/>
          </a:prstGeom>
          <a:noFill/>
        </p:spPr>
        <p:txBody>
          <a:bodyPr vert="vert270" wrap="square" rtlCol="0">
            <a:spAutoFit/>
          </a:bodyPr>
          <a:lstStyle/>
          <a:p>
            <a:pPr algn="ctr"/>
            <a:r>
              <a:rPr lang="en-US" sz="1600" b="1" dirty="0" smtClean="0">
                <a:latin typeface="KG Behind These Hazel Eyes" pitchFamily="2" charset="0"/>
              </a:rPr>
              <a:t>TUE</a:t>
            </a:r>
            <a:endParaRPr lang="en-US" sz="1600" b="1" dirty="0">
              <a:latin typeface="KG Behind These Hazel Eyes" pitchFamily="2" charset="0"/>
            </a:endParaRPr>
          </a:p>
        </p:txBody>
      </p:sp>
      <p:sp>
        <p:nvSpPr>
          <p:cNvPr id="9" name="TextBox 8"/>
          <p:cNvSpPr txBox="1"/>
          <p:nvPr/>
        </p:nvSpPr>
        <p:spPr>
          <a:xfrm>
            <a:off x="3352801" y="3429000"/>
            <a:ext cx="430887" cy="762000"/>
          </a:xfrm>
          <a:prstGeom prst="rect">
            <a:avLst/>
          </a:prstGeom>
          <a:noFill/>
        </p:spPr>
        <p:txBody>
          <a:bodyPr vert="vert270" wrap="square" rtlCol="0">
            <a:spAutoFit/>
          </a:bodyPr>
          <a:lstStyle/>
          <a:p>
            <a:pPr algn="ctr"/>
            <a:r>
              <a:rPr lang="en-US" sz="1600" b="1" dirty="0" smtClean="0">
                <a:latin typeface="KG Behind These Hazel Eyes" pitchFamily="2" charset="0"/>
              </a:rPr>
              <a:t>WED</a:t>
            </a:r>
            <a:endParaRPr lang="en-US" sz="1600" b="1" dirty="0">
              <a:latin typeface="KG Behind These Hazel Eyes" pitchFamily="2" charset="0"/>
            </a:endParaRPr>
          </a:p>
        </p:txBody>
      </p:sp>
      <p:sp>
        <p:nvSpPr>
          <p:cNvPr id="10" name="TextBox 9"/>
          <p:cNvSpPr txBox="1"/>
          <p:nvPr/>
        </p:nvSpPr>
        <p:spPr>
          <a:xfrm>
            <a:off x="3352801" y="4114800"/>
            <a:ext cx="430887" cy="762000"/>
          </a:xfrm>
          <a:prstGeom prst="rect">
            <a:avLst/>
          </a:prstGeom>
          <a:noFill/>
        </p:spPr>
        <p:txBody>
          <a:bodyPr vert="vert270" wrap="square" rtlCol="0">
            <a:spAutoFit/>
          </a:bodyPr>
          <a:lstStyle/>
          <a:p>
            <a:pPr algn="ctr"/>
            <a:r>
              <a:rPr lang="en-US" sz="1600" b="1" dirty="0" smtClean="0">
                <a:latin typeface="KG Behind These Hazel Eyes" pitchFamily="2" charset="0"/>
              </a:rPr>
              <a:t>THU</a:t>
            </a:r>
            <a:endParaRPr lang="en-US" sz="1600" b="1" dirty="0">
              <a:latin typeface="KG Behind These Hazel Eyes" pitchFamily="2" charset="0"/>
            </a:endParaRPr>
          </a:p>
        </p:txBody>
      </p:sp>
      <p:sp>
        <p:nvSpPr>
          <p:cNvPr id="11" name="TextBox 10"/>
          <p:cNvSpPr txBox="1"/>
          <p:nvPr/>
        </p:nvSpPr>
        <p:spPr>
          <a:xfrm>
            <a:off x="3286982" y="4876800"/>
            <a:ext cx="615553" cy="762000"/>
          </a:xfrm>
          <a:prstGeom prst="rect">
            <a:avLst/>
          </a:prstGeom>
          <a:noFill/>
        </p:spPr>
        <p:txBody>
          <a:bodyPr vert="vert270" wrap="square" rtlCol="0">
            <a:spAutoFit/>
          </a:bodyPr>
          <a:lstStyle/>
          <a:p>
            <a:pPr algn="ctr"/>
            <a:r>
              <a:rPr lang="en-US" sz="1400" b="1" dirty="0" smtClean="0">
                <a:latin typeface="KG Behind These Hazel Eyes" pitchFamily="2" charset="0"/>
              </a:rPr>
              <a:t>Spelling </a:t>
            </a:r>
          </a:p>
          <a:p>
            <a:pPr algn="ctr"/>
            <a:r>
              <a:rPr lang="en-US" sz="1400" b="1" dirty="0" smtClean="0">
                <a:latin typeface="KG Behind These Hazel Eyes" pitchFamily="2" charset="0"/>
              </a:rPr>
              <a:t>Words</a:t>
            </a:r>
            <a:endParaRPr lang="en-US" sz="1400" b="1" dirty="0">
              <a:latin typeface="KG Behind These Hazel Eyes" pitchFamily="2" charset="0"/>
            </a:endParaRPr>
          </a:p>
        </p:txBody>
      </p:sp>
      <p:sp>
        <p:nvSpPr>
          <p:cNvPr id="12" name="TextBox 11"/>
          <p:cNvSpPr txBox="1"/>
          <p:nvPr/>
        </p:nvSpPr>
        <p:spPr>
          <a:xfrm>
            <a:off x="3753037" y="1970588"/>
            <a:ext cx="2895600" cy="769441"/>
          </a:xfrm>
          <a:prstGeom prst="rect">
            <a:avLst/>
          </a:prstGeom>
          <a:noFill/>
        </p:spPr>
        <p:txBody>
          <a:bodyPr wrap="square" rtlCol="0">
            <a:spAutoFit/>
          </a:bodyPr>
          <a:lstStyle/>
          <a:p>
            <a:pPr>
              <a:buFont typeface="Arial" pitchFamily="34" charset="0"/>
              <a:buChar char="•"/>
            </a:pPr>
            <a:r>
              <a:rPr lang="en-US" sz="1100" dirty="0" smtClean="0">
                <a:latin typeface="Comic Sans MS" panose="030F0702030302020204" pitchFamily="66" charset="0"/>
              </a:rPr>
              <a:t> Read 20 minutes</a:t>
            </a:r>
          </a:p>
          <a:p>
            <a:pPr>
              <a:buFont typeface="Arial" pitchFamily="34" charset="0"/>
              <a:buChar char="•"/>
            </a:pPr>
            <a:r>
              <a:rPr lang="en-US" sz="1100" dirty="0" smtClean="0">
                <a:latin typeface="Comic Sans MS" panose="030F0702030302020204" pitchFamily="66" charset="0"/>
              </a:rPr>
              <a:t>Study addition/subtraction facts </a:t>
            </a:r>
            <a:r>
              <a:rPr lang="en-US" sz="1100" dirty="0" smtClean="0">
                <a:latin typeface="Comic Sans MS" panose="030F0702030302020204" pitchFamily="66" charset="0"/>
              </a:rPr>
              <a:t> </a:t>
            </a:r>
          </a:p>
          <a:p>
            <a:pPr>
              <a:buFont typeface="Arial" pitchFamily="34" charset="0"/>
              <a:buChar char="•"/>
            </a:pPr>
            <a:r>
              <a:rPr lang="en-US" sz="1100" dirty="0" smtClean="0">
                <a:latin typeface="Comic Sans MS" panose="030F0702030302020204" pitchFamily="66" charset="0"/>
              </a:rPr>
              <a:t>RIPS problem</a:t>
            </a:r>
          </a:p>
          <a:p>
            <a:pPr>
              <a:buFont typeface="Arial" pitchFamily="34" charset="0"/>
              <a:buChar char="•"/>
            </a:pPr>
            <a:r>
              <a:rPr lang="en-US" sz="1100" dirty="0" smtClean="0">
                <a:latin typeface="Comic Sans MS" panose="030F0702030302020204" pitchFamily="66" charset="0"/>
              </a:rPr>
              <a:t>Study Spelling words </a:t>
            </a:r>
            <a:endParaRPr lang="en-US" sz="1100" dirty="0">
              <a:latin typeface="Comic Sans MS" panose="030F0702030302020204" pitchFamily="66" charset="0"/>
            </a:endParaRPr>
          </a:p>
        </p:txBody>
      </p:sp>
      <p:sp>
        <p:nvSpPr>
          <p:cNvPr id="13" name="TextBox 12"/>
          <p:cNvSpPr txBox="1"/>
          <p:nvPr/>
        </p:nvSpPr>
        <p:spPr>
          <a:xfrm>
            <a:off x="3733800" y="2710191"/>
            <a:ext cx="2895600" cy="769441"/>
          </a:xfrm>
          <a:prstGeom prst="rect">
            <a:avLst/>
          </a:prstGeom>
          <a:noFill/>
        </p:spPr>
        <p:txBody>
          <a:bodyPr wrap="square" rtlCol="0">
            <a:spAutoFit/>
          </a:bodyPr>
          <a:lstStyle/>
          <a:p>
            <a:pPr>
              <a:buFont typeface="Arial" pitchFamily="34" charset="0"/>
              <a:buChar char="•"/>
            </a:pPr>
            <a:r>
              <a:rPr lang="en-US" sz="1100" dirty="0">
                <a:latin typeface="Comic Sans MS" panose="030F0702030302020204" pitchFamily="66" charset="0"/>
              </a:rPr>
              <a:t>Read 20 minutes</a:t>
            </a:r>
          </a:p>
          <a:p>
            <a:pPr>
              <a:buFont typeface="Arial" pitchFamily="34" charset="0"/>
              <a:buChar char="•"/>
            </a:pPr>
            <a:r>
              <a:rPr lang="en-US" sz="1100" dirty="0">
                <a:latin typeface="Comic Sans MS" panose="030F0702030302020204" pitchFamily="66" charset="0"/>
              </a:rPr>
              <a:t>Study addition/subtraction facts</a:t>
            </a:r>
          </a:p>
          <a:p>
            <a:pPr>
              <a:buFont typeface="Arial" pitchFamily="34" charset="0"/>
              <a:buChar char="•"/>
            </a:pPr>
            <a:r>
              <a:rPr lang="en-US" sz="1100" dirty="0" smtClean="0">
                <a:latin typeface="Comic Sans MS" panose="030F0702030302020204" pitchFamily="66" charset="0"/>
              </a:rPr>
              <a:t>RIPS problem </a:t>
            </a:r>
            <a:endParaRPr lang="en-US" sz="1100" dirty="0">
              <a:latin typeface="Comic Sans MS" panose="030F0702030302020204" pitchFamily="66" charset="0"/>
            </a:endParaRPr>
          </a:p>
          <a:p>
            <a:pPr>
              <a:buFont typeface="Arial" pitchFamily="34" charset="0"/>
              <a:buChar char="•"/>
            </a:pPr>
            <a:r>
              <a:rPr lang="en-US" sz="1100" dirty="0">
                <a:latin typeface="Comic Sans MS" panose="030F0702030302020204" pitchFamily="66" charset="0"/>
              </a:rPr>
              <a:t>Study Spelling words</a:t>
            </a:r>
          </a:p>
        </p:txBody>
      </p:sp>
      <p:sp>
        <p:nvSpPr>
          <p:cNvPr id="14" name="TextBox 13"/>
          <p:cNvSpPr txBox="1"/>
          <p:nvPr/>
        </p:nvSpPr>
        <p:spPr>
          <a:xfrm>
            <a:off x="3733800" y="3443421"/>
            <a:ext cx="2895600" cy="769441"/>
          </a:xfrm>
          <a:prstGeom prst="rect">
            <a:avLst/>
          </a:prstGeom>
          <a:noFill/>
        </p:spPr>
        <p:txBody>
          <a:bodyPr wrap="square" rtlCol="0">
            <a:spAutoFit/>
          </a:bodyPr>
          <a:lstStyle/>
          <a:p>
            <a:pPr>
              <a:buFont typeface="Arial" pitchFamily="34" charset="0"/>
              <a:buChar char="•"/>
            </a:pPr>
            <a:r>
              <a:rPr lang="en-US" sz="1100" dirty="0">
                <a:latin typeface="Comic Sans MS" panose="030F0702030302020204" pitchFamily="66" charset="0"/>
              </a:rPr>
              <a:t>Read 20 minutes</a:t>
            </a:r>
          </a:p>
          <a:p>
            <a:pPr>
              <a:buFont typeface="Arial" pitchFamily="34" charset="0"/>
              <a:buChar char="•"/>
            </a:pPr>
            <a:r>
              <a:rPr lang="en-US" sz="1100" dirty="0" smtClean="0">
                <a:latin typeface="Comic Sans MS" panose="030F0702030302020204" pitchFamily="66" charset="0"/>
              </a:rPr>
              <a:t>Study addition/subtraction facts</a:t>
            </a:r>
          </a:p>
          <a:p>
            <a:pPr>
              <a:buFont typeface="Arial" pitchFamily="34" charset="0"/>
              <a:buChar char="•"/>
            </a:pPr>
            <a:r>
              <a:rPr lang="en-US" sz="1100" dirty="0" smtClean="0">
                <a:latin typeface="Comic Sans MS" panose="030F0702030302020204" pitchFamily="66" charset="0"/>
              </a:rPr>
              <a:t>RIPS problem </a:t>
            </a:r>
            <a:endParaRPr lang="en-US" sz="1100" dirty="0">
              <a:latin typeface="Comic Sans MS" panose="030F0702030302020204" pitchFamily="66" charset="0"/>
            </a:endParaRPr>
          </a:p>
          <a:p>
            <a:pPr>
              <a:buFont typeface="Arial" pitchFamily="34" charset="0"/>
              <a:buChar char="•"/>
            </a:pPr>
            <a:r>
              <a:rPr lang="en-US" sz="1100" dirty="0">
                <a:latin typeface="Comic Sans MS" panose="030F0702030302020204" pitchFamily="66" charset="0"/>
              </a:rPr>
              <a:t>Study Spelling </a:t>
            </a:r>
            <a:r>
              <a:rPr lang="en-US" sz="1100" dirty="0" smtClean="0">
                <a:latin typeface="Comic Sans MS" panose="030F0702030302020204" pitchFamily="66" charset="0"/>
              </a:rPr>
              <a:t>words</a:t>
            </a:r>
            <a:endParaRPr lang="en-US" sz="1100" dirty="0">
              <a:latin typeface="Comic Sans MS" panose="030F0702030302020204" pitchFamily="66" charset="0"/>
            </a:endParaRPr>
          </a:p>
        </p:txBody>
      </p:sp>
      <p:sp>
        <p:nvSpPr>
          <p:cNvPr id="15" name="TextBox 14"/>
          <p:cNvSpPr txBox="1"/>
          <p:nvPr/>
        </p:nvSpPr>
        <p:spPr>
          <a:xfrm>
            <a:off x="3733800" y="4157991"/>
            <a:ext cx="2895600" cy="769441"/>
          </a:xfrm>
          <a:prstGeom prst="rect">
            <a:avLst/>
          </a:prstGeom>
          <a:noFill/>
        </p:spPr>
        <p:txBody>
          <a:bodyPr wrap="square" rtlCol="0">
            <a:spAutoFit/>
          </a:bodyPr>
          <a:lstStyle/>
          <a:p>
            <a:pPr>
              <a:buFont typeface="Arial" pitchFamily="34" charset="0"/>
              <a:buChar char="•"/>
            </a:pPr>
            <a:r>
              <a:rPr lang="en-US" sz="1100" dirty="0">
                <a:latin typeface="Comic Sans MS" panose="030F0702030302020204" pitchFamily="66" charset="0"/>
              </a:rPr>
              <a:t>Read 20 minutes</a:t>
            </a:r>
          </a:p>
          <a:p>
            <a:pPr>
              <a:buFont typeface="Arial" pitchFamily="34" charset="0"/>
              <a:buChar char="•"/>
            </a:pPr>
            <a:r>
              <a:rPr lang="en-US" sz="1100" dirty="0" smtClean="0">
                <a:latin typeface="Comic Sans MS" panose="030F0702030302020204" pitchFamily="66" charset="0"/>
              </a:rPr>
              <a:t>RIPS</a:t>
            </a:r>
          </a:p>
          <a:p>
            <a:pPr>
              <a:buFont typeface="Arial" pitchFamily="34" charset="0"/>
              <a:buChar char="•"/>
            </a:pPr>
            <a:r>
              <a:rPr lang="en-US" sz="1100" dirty="0" smtClean="0">
                <a:latin typeface="Comic Sans MS" panose="030F0702030302020204" pitchFamily="66" charset="0"/>
              </a:rPr>
              <a:t>Study Spelling words </a:t>
            </a:r>
          </a:p>
          <a:p>
            <a:pPr>
              <a:buFont typeface="Arial" pitchFamily="34" charset="0"/>
              <a:buChar char="•"/>
            </a:pPr>
            <a:r>
              <a:rPr lang="en-US" sz="1100" dirty="0" smtClean="0">
                <a:latin typeface="Comic Sans MS" panose="030F0702030302020204" pitchFamily="66" charset="0"/>
              </a:rPr>
              <a:t>Math test and Reading test </a:t>
            </a:r>
            <a:endParaRPr lang="en-US" sz="1100" dirty="0">
              <a:latin typeface="Comic Sans MS" panose="030F0702030302020204" pitchFamily="66" charset="0"/>
            </a:endParaRPr>
          </a:p>
        </p:txBody>
      </p:sp>
      <p:sp>
        <p:nvSpPr>
          <p:cNvPr id="16" name="TextBox 15"/>
          <p:cNvSpPr txBox="1"/>
          <p:nvPr/>
        </p:nvSpPr>
        <p:spPr>
          <a:xfrm>
            <a:off x="3733800" y="4876801"/>
            <a:ext cx="2895600" cy="800219"/>
          </a:xfrm>
          <a:prstGeom prst="rect">
            <a:avLst/>
          </a:prstGeom>
          <a:noFill/>
        </p:spPr>
        <p:txBody>
          <a:bodyPr wrap="square" rtlCol="0">
            <a:spAutoFit/>
          </a:bodyPr>
          <a:lstStyle/>
          <a:p>
            <a:r>
              <a:rPr lang="en-US" sz="900" b="1" dirty="0" smtClean="0"/>
              <a:t>Regular</a:t>
            </a:r>
            <a:r>
              <a:rPr lang="en-US" sz="900" dirty="0" smtClean="0"/>
              <a:t>:  </a:t>
            </a:r>
            <a:r>
              <a:rPr lang="en-US" sz="900" dirty="0"/>
              <a:t>plop, prank, slap, trick, scram, plot, sprig, sprain, straw, </a:t>
            </a:r>
            <a:r>
              <a:rPr lang="en-US" sz="900" dirty="0" smtClean="0"/>
              <a:t>splinter</a:t>
            </a:r>
            <a:endParaRPr lang="en-US" sz="900" dirty="0" smtClean="0"/>
          </a:p>
          <a:p>
            <a:r>
              <a:rPr lang="en-US" sz="900" b="1" dirty="0" smtClean="0"/>
              <a:t>Challenge</a:t>
            </a:r>
            <a:r>
              <a:rPr lang="en-US" sz="900" dirty="0" smtClean="0"/>
              <a:t>: </a:t>
            </a:r>
            <a:r>
              <a:rPr lang="en-US" sz="900" dirty="0"/>
              <a:t>place, provide, slope, trinket, scream, strange, spunky, spruce, strap, planet</a:t>
            </a:r>
            <a:endParaRPr lang="en-US" sz="900" dirty="0" smtClean="0"/>
          </a:p>
          <a:p>
            <a:r>
              <a:rPr lang="en-US" sz="900" b="1" dirty="0" smtClean="0"/>
              <a:t>High </a:t>
            </a:r>
            <a:r>
              <a:rPr lang="en-US" sz="900" b="1" dirty="0" smtClean="0"/>
              <a:t>Frequency</a:t>
            </a:r>
            <a:r>
              <a:rPr lang="en-US" sz="900" b="1" dirty="0" smtClean="0"/>
              <a:t>: </a:t>
            </a:r>
            <a:r>
              <a:rPr lang="en-US" sz="1000" dirty="0"/>
              <a:t>right, probably, really, your, you’re</a:t>
            </a:r>
            <a:endParaRPr lang="en-US" sz="1000" dirty="0"/>
          </a:p>
        </p:txBody>
      </p:sp>
      <p:sp>
        <p:nvSpPr>
          <p:cNvPr id="17" name="TextBox 16"/>
          <p:cNvSpPr txBox="1"/>
          <p:nvPr/>
        </p:nvSpPr>
        <p:spPr>
          <a:xfrm>
            <a:off x="152400" y="1866661"/>
            <a:ext cx="3124200" cy="1184940"/>
          </a:xfrm>
          <a:prstGeom prst="rect">
            <a:avLst/>
          </a:prstGeom>
          <a:noFill/>
        </p:spPr>
        <p:txBody>
          <a:bodyPr wrap="square" rtlCol="0">
            <a:spAutoFit/>
          </a:bodyPr>
          <a:lstStyle/>
          <a:p>
            <a:r>
              <a:rPr lang="en-US" sz="1100" b="1" dirty="0" smtClean="0">
                <a:latin typeface="Comic Sans MS" panose="030F0702030302020204" pitchFamily="66" charset="0"/>
              </a:rPr>
              <a:t>Reading</a:t>
            </a:r>
            <a:r>
              <a:rPr lang="en-US" sz="1100" dirty="0" smtClean="0">
                <a:latin typeface="Comic Sans MS" panose="030F0702030302020204" pitchFamily="66" charset="0"/>
              </a:rPr>
              <a:t>:  </a:t>
            </a:r>
            <a:r>
              <a:rPr lang="en-US" sz="1000" dirty="0">
                <a:latin typeface="+mj-lt"/>
              </a:rPr>
              <a:t>We will be preparing for our first reading test this </a:t>
            </a:r>
            <a:r>
              <a:rPr lang="en-US" sz="1000" dirty="0" smtClean="0">
                <a:latin typeface="+mj-lt"/>
              </a:rPr>
              <a:t>week</a:t>
            </a:r>
            <a:r>
              <a:rPr lang="en-US" sz="1000" dirty="0">
                <a:latin typeface="+mj-lt"/>
              </a:rPr>
              <a:t> </a:t>
            </a:r>
            <a:r>
              <a:rPr lang="en-US" sz="1000" dirty="0" smtClean="0">
                <a:latin typeface="+mj-lt"/>
              </a:rPr>
              <a:t>on Thursday. </a:t>
            </a:r>
            <a:r>
              <a:rPr lang="en-US" sz="1000" dirty="0">
                <a:latin typeface="+mj-lt"/>
              </a:rPr>
              <a:t>  On the test, kids will be asked to identify character traits and identify different elements of nonfiction and fiction reading.  We will also begin studying the difference between chapters, scenes, and stanzas.  We will </a:t>
            </a:r>
            <a:r>
              <a:rPr lang="en-US" sz="1000" dirty="0" smtClean="0">
                <a:latin typeface="+mj-lt"/>
              </a:rPr>
              <a:t>learn how it is </a:t>
            </a:r>
            <a:r>
              <a:rPr lang="en-US" sz="1000" dirty="0">
                <a:latin typeface="+mj-lt"/>
              </a:rPr>
              <a:t>used and how to identify them within stories, poems, and plays.</a:t>
            </a:r>
            <a:r>
              <a:rPr lang="en-US" sz="1000" dirty="0" smtClean="0">
                <a:latin typeface="+mj-lt"/>
              </a:rPr>
              <a:t> </a:t>
            </a:r>
            <a:endParaRPr lang="en-US" sz="1000" dirty="0" smtClean="0">
              <a:latin typeface="+mj-lt"/>
            </a:endParaRPr>
          </a:p>
        </p:txBody>
      </p:sp>
      <p:sp>
        <p:nvSpPr>
          <p:cNvPr id="18" name="TextBox 17"/>
          <p:cNvSpPr txBox="1"/>
          <p:nvPr/>
        </p:nvSpPr>
        <p:spPr>
          <a:xfrm>
            <a:off x="143732" y="2964106"/>
            <a:ext cx="3124200" cy="1031051"/>
          </a:xfrm>
          <a:prstGeom prst="rect">
            <a:avLst/>
          </a:prstGeom>
          <a:noFill/>
        </p:spPr>
        <p:txBody>
          <a:bodyPr wrap="square" rtlCol="0">
            <a:spAutoFit/>
          </a:bodyPr>
          <a:lstStyle/>
          <a:p>
            <a:r>
              <a:rPr lang="en-US" sz="1100" b="1" dirty="0" smtClean="0">
                <a:latin typeface="Comic Sans MS" panose="030F0702030302020204" pitchFamily="66" charset="0"/>
              </a:rPr>
              <a:t>Math</a:t>
            </a:r>
            <a:r>
              <a:rPr lang="en-US" sz="1100" u="sng" dirty="0" smtClean="0">
                <a:latin typeface="Comic Sans MS" panose="030F0702030302020204" pitchFamily="66" charset="0"/>
              </a:rPr>
              <a:t>:</a:t>
            </a:r>
            <a:r>
              <a:rPr lang="en-US" sz="1000" dirty="0">
                <a:latin typeface="Comic Sans MS" panose="030F0702030302020204" pitchFamily="66" charset="0"/>
              </a:rPr>
              <a:t> </a:t>
            </a:r>
            <a:r>
              <a:rPr lang="en-US" sz="1000" dirty="0" smtClean="0">
                <a:latin typeface="Comic Sans MS" panose="030F0702030302020204" pitchFamily="66" charset="0"/>
              </a:rPr>
              <a:t> </a:t>
            </a:r>
            <a:r>
              <a:rPr lang="en-US" sz="1000" dirty="0" smtClean="0">
                <a:latin typeface="+mj-lt"/>
              </a:rPr>
              <a:t>We are finishing up our first math unit this week learning about combinations of numbers.  We will have our first unit test on Thursday.  A study guide will be sent home on Monday to help students prepare for the test.  We will also be preparing in class with a fun Jeopardy game on Wednesday! </a:t>
            </a:r>
            <a:endParaRPr lang="en-US" sz="1000" dirty="0" smtClean="0">
              <a:latin typeface="+mj-lt"/>
            </a:endParaRPr>
          </a:p>
        </p:txBody>
      </p:sp>
      <p:sp>
        <p:nvSpPr>
          <p:cNvPr id="19" name="TextBox 18"/>
          <p:cNvSpPr txBox="1"/>
          <p:nvPr/>
        </p:nvSpPr>
        <p:spPr>
          <a:xfrm>
            <a:off x="152400" y="3814587"/>
            <a:ext cx="3203539" cy="1354217"/>
          </a:xfrm>
          <a:prstGeom prst="rect">
            <a:avLst/>
          </a:prstGeom>
          <a:noFill/>
        </p:spPr>
        <p:txBody>
          <a:bodyPr wrap="square" rtlCol="0">
            <a:spAutoFit/>
          </a:bodyPr>
          <a:lstStyle/>
          <a:p>
            <a:endParaRPr lang="en-US" sz="1100" b="1" dirty="0" smtClean="0">
              <a:latin typeface="KG Behind These Hazel Eyes" pitchFamily="2" charset="0"/>
            </a:endParaRPr>
          </a:p>
          <a:p>
            <a:r>
              <a:rPr lang="en-US" sz="1100" b="1" dirty="0" smtClean="0">
                <a:latin typeface="Comic Sans MS" panose="030F0702030302020204" pitchFamily="66" charset="0"/>
              </a:rPr>
              <a:t>ELA/Writing:   </a:t>
            </a:r>
            <a:r>
              <a:rPr lang="en-US" sz="1000" dirty="0">
                <a:latin typeface="+mj-lt"/>
              </a:rPr>
              <a:t>We will </a:t>
            </a:r>
            <a:r>
              <a:rPr lang="en-US" sz="1000" dirty="0" smtClean="0">
                <a:latin typeface="+mj-lt"/>
              </a:rPr>
              <a:t>revisit our </a:t>
            </a:r>
            <a:r>
              <a:rPr lang="en-US" sz="1000" dirty="0">
                <a:latin typeface="+mj-lt"/>
              </a:rPr>
              <a:t>RADD DUDE </a:t>
            </a:r>
            <a:r>
              <a:rPr lang="en-US" sz="1000" dirty="0" smtClean="0">
                <a:latin typeface="+mj-lt"/>
              </a:rPr>
              <a:t>work this week.</a:t>
            </a:r>
            <a:r>
              <a:rPr lang="en-US" sz="1000" dirty="0">
                <a:latin typeface="+mj-lt"/>
              </a:rPr>
              <a:t>  In this, students will be invited to read a passage and answer a RADD DUDE question.  (Restate, Answer, Detail, Detail.  Did You Say Enough?)  We will also continue working on our personal narrative.  The students have completed their prewriting and drafting.  We will work on editing, revising, and the final draft this </a:t>
            </a:r>
            <a:r>
              <a:rPr lang="en-US" sz="1000" dirty="0" smtClean="0">
                <a:latin typeface="+mj-lt"/>
              </a:rPr>
              <a:t>week.</a:t>
            </a:r>
            <a:endParaRPr lang="en-US" sz="1000" b="1" dirty="0" smtClean="0">
              <a:latin typeface="+mj-lt"/>
            </a:endParaRPr>
          </a:p>
        </p:txBody>
      </p:sp>
      <p:sp>
        <p:nvSpPr>
          <p:cNvPr id="20" name="TextBox 19"/>
          <p:cNvSpPr txBox="1"/>
          <p:nvPr/>
        </p:nvSpPr>
        <p:spPr>
          <a:xfrm>
            <a:off x="143732" y="5146331"/>
            <a:ext cx="3124200" cy="430887"/>
          </a:xfrm>
          <a:prstGeom prst="rect">
            <a:avLst/>
          </a:prstGeom>
          <a:noFill/>
        </p:spPr>
        <p:txBody>
          <a:bodyPr wrap="square" rtlCol="0">
            <a:spAutoFit/>
          </a:bodyPr>
          <a:lstStyle/>
          <a:p>
            <a:r>
              <a:rPr lang="en-US" sz="1100" b="1" dirty="0" smtClean="0">
                <a:latin typeface="Comic Sans MS" panose="030F0702030302020204" pitchFamily="66" charset="0"/>
              </a:rPr>
              <a:t>Science/SS</a:t>
            </a:r>
            <a:r>
              <a:rPr lang="en-US" sz="1100" u="sng" dirty="0" smtClean="0">
                <a:latin typeface="Comic Sans MS" panose="030F0702030302020204" pitchFamily="66" charset="0"/>
              </a:rPr>
              <a:t>:</a:t>
            </a:r>
            <a:r>
              <a:rPr lang="en-US" sz="1000" dirty="0" smtClean="0">
                <a:latin typeface="Comic Sans MS" panose="030F0702030302020204" pitchFamily="66" charset="0"/>
              </a:rPr>
              <a:t> </a:t>
            </a:r>
            <a:r>
              <a:rPr lang="en-US" sz="1000" dirty="0" smtClean="0">
                <a:latin typeface="+mj-lt"/>
              </a:rPr>
              <a:t>We will continue conducting calcite tests this week with vinegar!  </a:t>
            </a:r>
            <a:r>
              <a:rPr lang="en-US" sz="1000" u="sng" dirty="0" smtClean="0">
                <a:latin typeface="+mj-lt"/>
              </a:rPr>
              <a:t> </a:t>
            </a:r>
            <a:endParaRPr lang="en-US" sz="1000" dirty="0" smtClean="0">
              <a:latin typeface="+mj-lt"/>
            </a:endParaRPr>
          </a:p>
        </p:txBody>
      </p:sp>
      <p:sp>
        <p:nvSpPr>
          <p:cNvPr id="21" name="TextBox 20"/>
          <p:cNvSpPr txBox="1"/>
          <p:nvPr/>
        </p:nvSpPr>
        <p:spPr>
          <a:xfrm>
            <a:off x="207893" y="6116041"/>
            <a:ext cx="3079090" cy="2708434"/>
          </a:xfrm>
          <a:prstGeom prst="rect">
            <a:avLst/>
          </a:prstGeom>
          <a:noFill/>
        </p:spPr>
        <p:txBody>
          <a:bodyPr wrap="square" rtlCol="0">
            <a:spAutoFit/>
          </a:bodyPr>
          <a:lstStyle/>
          <a:p>
            <a:r>
              <a:rPr lang="en-US" sz="1100" dirty="0"/>
              <a:t> </a:t>
            </a:r>
            <a:endParaRPr lang="en-US" sz="1100" dirty="0" smtClean="0"/>
          </a:p>
          <a:p>
            <a:r>
              <a:rPr lang="en-US" sz="1000" dirty="0">
                <a:latin typeface="Comic Sans MS" panose="030F0702030302020204" pitchFamily="66" charset="0"/>
              </a:rPr>
              <a:t>We normally try to eliminate Reading/Math tests on the same day.  However, with this first unit, the tests both fell on Thursday.  Make sure to start reviewing Monday evening to make sure your child is ready to go for Thursday!  </a:t>
            </a:r>
          </a:p>
          <a:p>
            <a:endParaRPr lang="en-US" sz="1000" dirty="0" smtClean="0">
              <a:latin typeface="Comic Sans MS" panose="030F0702030302020204" pitchFamily="66" charset="0"/>
            </a:endParaRPr>
          </a:p>
          <a:p>
            <a:endParaRPr lang="en-US" sz="800" dirty="0">
              <a:latin typeface="Comic Sans MS" panose="030F0702030302020204" pitchFamily="66" charset="0"/>
            </a:endParaRPr>
          </a:p>
          <a:p>
            <a:r>
              <a:rPr lang="en-US" sz="1000" dirty="0" smtClean="0">
                <a:latin typeface="Comic Sans MS" panose="030F0702030302020204" pitchFamily="66" charset="0"/>
              </a:rPr>
              <a:t>We are having some difficulty with students bringing back their homework each day.  Homework should be checked by you and returned to school each day.  Third grade is huge jump in responsibility for your child.  Please help keep your child accountable with this!  Thanks for all you do!  </a:t>
            </a:r>
            <a:endParaRPr lang="en-US" sz="1000" dirty="0">
              <a:latin typeface="Comic Sans MS" panose="030F0702030302020204" pitchFamily="66" charset="0"/>
            </a:endParaRPr>
          </a:p>
          <a:p>
            <a:endParaRPr lang="en-US" sz="1000" dirty="0" smtClean="0">
              <a:latin typeface="Comic Sans MS" panose="030F0702030302020204" pitchFamily="66" charset="0"/>
            </a:endParaRPr>
          </a:p>
          <a:p>
            <a:endParaRPr lang="en-US" sz="1100" dirty="0" smtClean="0">
              <a:latin typeface="Comic Sans MS" panose="030F0702030302020204" pitchFamily="66" charset="0"/>
            </a:endParaRPr>
          </a:p>
        </p:txBody>
      </p:sp>
      <p:sp>
        <p:nvSpPr>
          <p:cNvPr id="22" name="TextBox 21"/>
          <p:cNvSpPr txBox="1"/>
          <p:nvPr/>
        </p:nvSpPr>
        <p:spPr>
          <a:xfrm>
            <a:off x="3295650" y="7162800"/>
            <a:ext cx="3200400" cy="307777"/>
          </a:xfrm>
          <a:prstGeom prst="rect">
            <a:avLst/>
          </a:prstGeom>
          <a:noFill/>
        </p:spPr>
        <p:txBody>
          <a:bodyPr wrap="square" rtlCol="0">
            <a:spAutoFit/>
          </a:bodyPr>
          <a:lstStyle/>
          <a:p>
            <a:pPr algn="ctr"/>
            <a:endParaRPr lang="en-US" sz="1400" dirty="0" smtClean="0">
              <a:latin typeface="Comic Sans MS" panose="030F0702030302020204" pitchFamily="66" charset="0"/>
            </a:endParaRPr>
          </a:p>
        </p:txBody>
      </p:sp>
      <p:sp>
        <p:nvSpPr>
          <p:cNvPr id="23" name="TextBox 22"/>
          <p:cNvSpPr txBox="1"/>
          <p:nvPr/>
        </p:nvSpPr>
        <p:spPr>
          <a:xfrm>
            <a:off x="3352802" y="5621558"/>
            <a:ext cx="3200400" cy="800219"/>
          </a:xfrm>
          <a:prstGeom prst="rect">
            <a:avLst/>
          </a:prstGeom>
          <a:noFill/>
        </p:spPr>
        <p:txBody>
          <a:bodyPr wrap="square" rtlCol="0">
            <a:spAutoFit/>
          </a:bodyPr>
          <a:lstStyle/>
          <a:p>
            <a:r>
              <a:rPr lang="en-US" sz="1400" b="1" u="sng" dirty="0" smtClean="0">
                <a:solidFill>
                  <a:srgbClr val="FF0000"/>
                </a:solidFill>
                <a:latin typeface="Comic Sans MS" panose="030F0702030302020204" pitchFamily="66" charset="0"/>
              </a:rPr>
              <a:t>Leader </a:t>
            </a:r>
            <a:r>
              <a:rPr lang="en-US" sz="1400" b="1" u="sng" dirty="0" smtClean="0">
                <a:solidFill>
                  <a:srgbClr val="FF0000"/>
                </a:solidFill>
                <a:latin typeface="Comic Sans MS" panose="030F0702030302020204" pitchFamily="66" charset="0"/>
              </a:rPr>
              <a:t>in Me: </a:t>
            </a:r>
            <a:r>
              <a:rPr lang="en-US" sz="1400" b="1" dirty="0" smtClean="0">
                <a:solidFill>
                  <a:srgbClr val="7030A0"/>
                </a:solidFill>
                <a:latin typeface="Comic Sans MS" panose="030F0702030302020204" pitchFamily="66" charset="0"/>
              </a:rPr>
              <a:t>Habit of the Week</a:t>
            </a:r>
          </a:p>
          <a:p>
            <a:pPr algn="ctr"/>
            <a:r>
              <a:rPr lang="en-US" sz="1600" b="1" dirty="0" smtClean="0">
                <a:latin typeface="Comic Sans MS" panose="030F0702030302020204" pitchFamily="66" charset="0"/>
              </a:rPr>
              <a:t>Habit 2: Begin With the End in Mind</a:t>
            </a:r>
          </a:p>
        </p:txBody>
      </p:sp>
      <p:sp>
        <p:nvSpPr>
          <p:cNvPr id="24" name="TextBox 23"/>
          <p:cNvSpPr txBox="1"/>
          <p:nvPr/>
        </p:nvSpPr>
        <p:spPr>
          <a:xfrm>
            <a:off x="397974" y="482025"/>
            <a:ext cx="4038600" cy="461665"/>
          </a:xfrm>
          <a:prstGeom prst="rect">
            <a:avLst/>
          </a:prstGeom>
          <a:noFill/>
        </p:spPr>
        <p:txBody>
          <a:bodyPr wrap="square" rtlCol="0">
            <a:spAutoFit/>
          </a:bodyPr>
          <a:lstStyle/>
          <a:p>
            <a:pPr algn="ctr"/>
            <a:r>
              <a:rPr lang="en-US" sz="2400" b="1" dirty="0" smtClean="0">
                <a:latin typeface="Comic Sans MS" panose="030F0702030302020204" pitchFamily="66" charset="0"/>
              </a:rPr>
              <a:t>Third Grade Rock Stars</a:t>
            </a:r>
            <a:endParaRPr lang="en-US" sz="2400" b="1" dirty="0">
              <a:latin typeface="Comic Sans MS" panose="030F0702030302020204" pitchFamily="66" charset="0"/>
            </a:endParaRPr>
          </a:p>
        </p:txBody>
      </p:sp>
      <p:sp>
        <p:nvSpPr>
          <p:cNvPr id="25" name="Text Box 43"/>
          <p:cNvSpPr txBox="1">
            <a:spLocks noChangeArrowheads="1"/>
          </p:cNvSpPr>
          <p:nvPr/>
        </p:nvSpPr>
        <p:spPr bwMode="auto">
          <a:xfrm>
            <a:off x="4838700" y="295276"/>
            <a:ext cx="17145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200" b="1" dirty="0" smtClean="0">
                <a:latin typeface="Comic Sans MS" panose="030F0702030302020204" pitchFamily="66" charset="0"/>
                <a:ea typeface="Times New Roman"/>
                <a:cs typeface="Times New Roman"/>
              </a:rPr>
              <a:t>Mrs. Allen</a:t>
            </a:r>
          </a:p>
          <a:p>
            <a:pPr marL="0" marR="0" algn="ctr">
              <a:spcBef>
                <a:spcPts val="0"/>
              </a:spcBef>
              <a:spcAft>
                <a:spcPts val="0"/>
              </a:spcAft>
            </a:pPr>
            <a:r>
              <a:rPr lang="en-US" sz="800" b="1" dirty="0" smtClean="0">
                <a:latin typeface="Comic Sans MS" panose="030F0702030302020204" pitchFamily="66" charset="0"/>
                <a:ea typeface="Times New Roman"/>
                <a:cs typeface="Times New Roman"/>
                <a:hlinkClick r:id="rId3"/>
              </a:rPr>
              <a:t>Janette.allen@evsc.k12.in.us</a:t>
            </a:r>
            <a:endParaRPr lang="en-US" sz="800" b="1" dirty="0" smtClean="0">
              <a:latin typeface="Comic Sans MS" panose="030F0702030302020204" pitchFamily="66" charset="0"/>
              <a:ea typeface="Times New Roman"/>
              <a:cs typeface="Times New Roman"/>
            </a:endParaRPr>
          </a:p>
          <a:p>
            <a:pPr marL="0" marR="0" algn="ctr">
              <a:spcBef>
                <a:spcPts val="0"/>
              </a:spcBef>
              <a:spcAft>
                <a:spcPts val="0"/>
              </a:spcAft>
            </a:pPr>
            <a:endParaRPr lang="en-US" sz="1000" b="1" dirty="0" smtClean="0">
              <a:latin typeface="Comic Sans MS" panose="030F0702030302020204" pitchFamily="66" charset="0"/>
              <a:ea typeface="Times New Roman"/>
              <a:cs typeface="Times New Roman"/>
            </a:endParaRPr>
          </a:p>
          <a:p>
            <a:pPr marL="0" marR="0" algn="ctr">
              <a:spcBef>
                <a:spcPts val="0"/>
              </a:spcBef>
              <a:spcAft>
                <a:spcPts val="0"/>
              </a:spcAft>
            </a:pPr>
            <a:r>
              <a:rPr lang="en-US" sz="1200" b="1" dirty="0" smtClean="0">
                <a:latin typeface="Comic Sans MS" panose="030F0702030302020204" pitchFamily="66" charset="0"/>
                <a:ea typeface="Times New Roman"/>
                <a:cs typeface="Times New Roman"/>
              </a:rPr>
              <a:t>Mrs. McClain (Gogel)</a:t>
            </a:r>
          </a:p>
          <a:p>
            <a:pPr marL="0" marR="0" algn="ctr">
              <a:spcBef>
                <a:spcPts val="0"/>
              </a:spcBef>
              <a:spcAft>
                <a:spcPts val="0"/>
              </a:spcAft>
            </a:pPr>
            <a:r>
              <a:rPr lang="en-US" sz="800" b="1" dirty="0" smtClean="0">
                <a:latin typeface="Comic Sans MS" panose="030F0702030302020204" pitchFamily="66" charset="0"/>
                <a:ea typeface="Times New Roman"/>
                <a:cs typeface="Times New Roman"/>
                <a:hlinkClick r:id="rId4"/>
              </a:rPr>
              <a:t>Emily.gogel@evsc.k12.in.us</a:t>
            </a:r>
            <a:endParaRPr lang="en-US" sz="800" b="1" dirty="0" smtClean="0">
              <a:latin typeface="Comic Sans MS" panose="030F0702030302020204" pitchFamily="66" charset="0"/>
              <a:ea typeface="Times New Roman"/>
              <a:cs typeface="Times New Roman"/>
            </a:endParaRPr>
          </a:p>
          <a:p>
            <a:pPr marL="0" marR="0" algn="ctr">
              <a:spcBef>
                <a:spcPts val="0"/>
              </a:spcBef>
              <a:spcAft>
                <a:spcPts val="0"/>
              </a:spcAft>
            </a:pPr>
            <a:endParaRPr lang="en-US" sz="800" b="1" dirty="0" smtClean="0">
              <a:latin typeface="Comic Sans MS" panose="030F0702030302020204" pitchFamily="66" charset="0"/>
              <a:ea typeface="Times New Roman"/>
              <a:cs typeface="Times New Roman"/>
            </a:endParaRPr>
          </a:p>
          <a:p>
            <a:pPr marL="0" marR="0" algn="ctr">
              <a:spcBef>
                <a:spcPts val="0"/>
              </a:spcBef>
              <a:spcAft>
                <a:spcPts val="0"/>
              </a:spcAft>
            </a:pPr>
            <a:endParaRPr lang="en-US" sz="800" b="1" dirty="0" smtClean="0">
              <a:latin typeface="Trebuchet MS"/>
              <a:ea typeface="Times New Roman"/>
              <a:cs typeface="Times New Roman"/>
            </a:endParaRPr>
          </a:p>
          <a:p>
            <a:pPr marL="0" marR="0" algn="ctr">
              <a:spcBef>
                <a:spcPts val="0"/>
              </a:spcBef>
              <a:spcAft>
                <a:spcPts val="0"/>
              </a:spcAft>
            </a:pPr>
            <a:endParaRPr lang="en-US" sz="1600" b="1" dirty="0">
              <a:effectLst/>
              <a:latin typeface="Trebuchet MS"/>
              <a:ea typeface="Times New Roman"/>
              <a:cs typeface="Times New Roman"/>
            </a:endParaRPr>
          </a:p>
        </p:txBody>
      </p:sp>
      <p:sp>
        <p:nvSpPr>
          <p:cNvPr id="26" name="TextBox 25"/>
          <p:cNvSpPr txBox="1"/>
          <p:nvPr/>
        </p:nvSpPr>
        <p:spPr>
          <a:xfrm>
            <a:off x="152400" y="5715001"/>
            <a:ext cx="3048000" cy="461665"/>
          </a:xfrm>
          <a:prstGeom prst="rect">
            <a:avLst/>
          </a:prstGeom>
          <a:noFill/>
        </p:spPr>
        <p:txBody>
          <a:bodyPr wrap="square" rtlCol="0">
            <a:spAutoFit/>
          </a:bodyPr>
          <a:lstStyle/>
          <a:p>
            <a:pPr algn="r"/>
            <a:r>
              <a:rPr lang="en-US" sz="2400" b="1" dirty="0" smtClean="0">
                <a:latin typeface="Comic Sans MS" panose="030F0702030302020204" pitchFamily="66" charset="0"/>
              </a:rPr>
              <a:t>Teacher’s Desk</a:t>
            </a:r>
            <a:endParaRPr lang="en-US" sz="2400" b="1" dirty="0">
              <a:latin typeface="Comic Sans MS" panose="030F0702030302020204" pitchFamily="66" charset="0"/>
            </a:endParaRPr>
          </a:p>
        </p:txBody>
      </p:sp>
      <p:sp>
        <p:nvSpPr>
          <p:cNvPr id="27" name="TextBox 26"/>
          <p:cNvSpPr txBox="1"/>
          <p:nvPr/>
        </p:nvSpPr>
        <p:spPr>
          <a:xfrm rot="21065181">
            <a:off x="229001" y="5643943"/>
            <a:ext cx="848021" cy="338554"/>
          </a:xfrm>
          <a:prstGeom prst="rect">
            <a:avLst/>
          </a:prstGeom>
          <a:noFill/>
        </p:spPr>
        <p:txBody>
          <a:bodyPr wrap="square" rtlCol="0">
            <a:spAutoFit/>
          </a:bodyPr>
          <a:lstStyle/>
          <a:p>
            <a:r>
              <a:rPr lang="en-US" sz="1600" dirty="0" smtClean="0">
                <a:latin typeface="KG Behind These Hazel Eyes" pitchFamily="2" charset="0"/>
              </a:rPr>
              <a:t>From </a:t>
            </a:r>
            <a:endParaRPr lang="en-US" sz="1600" dirty="0">
              <a:latin typeface="KG Behind These Hazel Eyes" pitchFamily="2" charset="0"/>
            </a:endParaRPr>
          </a:p>
        </p:txBody>
      </p:sp>
      <p:sp>
        <p:nvSpPr>
          <p:cNvPr id="28" name="TextBox 27"/>
          <p:cNvSpPr txBox="1"/>
          <p:nvPr/>
        </p:nvSpPr>
        <p:spPr>
          <a:xfrm rot="21065181">
            <a:off x="383291" y="5820585"/>
            <a:ext cx="535096" cy="338554"/>
          </a:xfrm>
          <a:prstGeom prst="rect">
            <a:avLst/>
          </a:prstGeom>
          <a:noFill/>
        </p:spPr>
        <p:txBody>
          <a:bodyPr wrap="square" rtlCol="0">
            <a:spAutoFit/>
          </a:bodyPr>
          <a:lstStyle/>
          <a:p>
            <a:r>
              <a:rPr lang="en-US" sz="1600" dirty="0" smtClean="0">
                <a:latin typeface="KG Behind These Hazel Eyes" pitchFamily="2" charset="0"/>
              </a:rPr>
              <a:t>the</a:t>
            </a:r>
            <a:endParaRPr lang="en-US" sz="1600" dirty="0">
              <a:latin typeface="KG Behind These Hazel Eyes" pitchFamily="2" charset="0"/>
            </a:endParaRPr>
          </a:p>
        </p:txBody>
      </p:sp>
      <p:sp>
        <p:nvSpPr>
          <p:cNvPr id="29" name="TextBox 28"/>
          <p:cNvSpPr txBox="1"/>
          <p:nvPr/>
        </p:nvSpPr>
        <p:spPr>
          <a:xfrm>
            <a:off x="3500439" y="7370028"/>
            <a:ext cx="2905125" cy="1200329"/>
          </a:xfrm>
          <a:prstGeom prst="rect">
            <a:avLst/>
          </a:prstGeom>
          <a:noFill/>
        </p:spPr>
        <p:txBody>
          <a:bodyPr wrap="square" rtlCol="0">
            <a:spAutoFit/>
          </a:bodyPr>
          <a:lstStyle/>
          <a:p>
            <a:pPr algn="ctr"/>
            <a:r>
              <a:rPr lang="en-US" sz="1200" dirty="0" smtClean="0">
                <a:latin typeface="Comic Sans MS" panose="030F0702030302020204" pitchFamily="66" charset="0"/>
              </a:rPr>
              <a:t>Fundraiser Delivery Sept. 24</a:t>
            </a:r>
            <a:r>
              <a:rPr lang="en-US" sz="1200" baseline="30000" dirty="0" smtClean="0">
                <a:latin typeface="Comic Sans MS" panose="030F0702030302020204" pitchFamily="66" charset="0"/>
              </a:rPr>
              <a:t>th</a:t>
            </a:r>
            <a:r>
              <a:rPr lang="en-US" sz="1200" dirty="0" smtClean="0">
                <a:latin typeface="Comic Sans MS" panose="030F0702030302020204" pitchFamily="66" charset="0"/>
              </a:rPr>
              <a:t> </a:t>
            </a:r>
          </a:p>
          <a:p>
            <a:pPr algn="ctr"/>
            <a:r>
              <a:rPr lang="en-US" sz="1200" dirty="0" smtClean="0">
                <a:latin typeface="Comic Sans MS" panose="030F0702030302020204" pitchFamily="66" charset="0"/>
              </a:rPr>
              <a:t>4k4Kids October 2</a:t>
            </a:r>
            <a:r>
              <a:rPr lang="en-US" sz="1200" baseline="30000" dirty="0" smtClean="0">
                <a:latin typeface="Comic Sans MS" panose="030F0702030302020204" pitchFamily="66" charset="0"/>
              </a:rPr>
              <a:t>nd</a:t>
            </a:r>
            <a:r>
              <a:rPr lang="en-US" sz="1200" dirty="0" smtClean="0">
                <a:latin typeface="Comic Sans MS" panose="030F0702030302020204" pitchFamily="66" charset="0"/>
              </a:rPr>
              <a:t> </a:t>
            </a:r>
          </a:p>
          <a:p>
            <a:pPr algn="ctr"/>
            <a:r>
              <a:rPr lang="en-US" sz="1200" dirty="0" smtClean="0">
                <a:latin typeface="Comic Sans MS" panose="030F0702030302020204" pitchFamily="66" charset="0"/>
              </a:rPr>
              <a:t>No school (Fall Break)- October 9-12</a:t>
            </a:r>
          </a:p>
          <a:p>
            <a:pPr algn="ctr"/>
            <a:r>
              <a:rPr lang="en-US" sz="1200" dirty="0" smtClean="0">
                <a:latin typeface="Comic Sans MS" panose="030F0702030302020204" pitchFamily="66" charset="0"/>
              </a:rPr>
              <a:t>Book </a:t>
            </a:r>
            <a:r>
              <a:rPr lang="en-US" sz="1200" dirty="0" smtClean="0">
                <a:latin typeface="Comic Sans MS" panose="030F0702030302020204" pitchFamily="66" charset="0"/>
              </a:rPr>
              <a:t>Fair- Sept. 28-Oct. </a:t>
            </a:r>
            <a:r>
              <a:rPr lang="en-US" sz="1200" dirty="0" smtClean="0">
                <a:latin typeface="Comic Sans MS" panose="030F0702030302020204" pitchFamily="66" charset="0"/>
              </a:rPr>
              <a:t>2</a:t>
            </a:r>
          </a:p>
          <a:p>
            <a:pPr algn="ctr"/>
            <a:r>
              <a:rPr lang="en-US" sz="1200" dirty="0" smtClean="0">
                <a:latin typeface="Comic Sans MS" panose="030F0702030302020204" pitchFamily="66" charset="0"/>
              </a:rPr>
              <a:t>October 1</a:t>
            </a:r>
            <a:r>
              <a:rPr lang="en-US" sz="1200" baseline="30000" dirty="0" smtClean="0">
                <a:latin typeface="Comic Sans MS" panose="030F0702030302020204" pitchFamily="66" charset="0"/>
              </a:rPr>
              <a:t>st</a:t>
            </a:r>
            <a:r>
              <a:rPr lang="en-US" sz="1200" dirty="0" smtClean="0">
                <a:latin typeface="Comic Sans MS" panose="030F0702030302020204" pitchFamily="66" charset="0"/>
              </a:rPr>
              <a:t> Book Fair Late Night</a:t>
            </a:r>
          </a:p>
          <a:p>
            <a:pPr algn="ctr"/>
            <a:r>
              <a:rPr lang="en-US" sz="1200" dirty="0" smtClean="0">
                <a:latin typeface="Comic Sans MS" panose="030F0702030302020204" pitchFamily="66" charset="0"/>
              </a:rPr>
              <a:t>October 8</a:t>
            </a:r>
            <a:r>
              <a:rPr lang="en-US" sz="1200" baseline="30000" dirty="0" smtClean="0">
                <a:latin typeface="Comic Sans MS" panose="030F0702030302020204" pitchFamily="66" charset="0"/>
              </a:rPr>
              <a:t>th</a:t>
            </a:r>
            <a:r>
              <a:rPr lang="en-US" sz="1200" dirty="0" smtClean="0">
                <a:latin typeface="Comic Sans MS" panose="030F0702030302020204" pitchFamily="66" charset="0"/>
              </a:rPr>
              <a:t> Fundraiser money due</a:t>
            </a:r>
            <a:endParaRPr lang="en-US" sz="1200" dirty="0">
              <a:latin typeface="Comic Sans MS" panose="030F0702030302020204" pitchFamily="66" charset="0"/>
            </a:endParaRPr>
          </a:p>
        </p:txBody>
      </p:sp>
    </p:spTree>
    <p:extLst>
      <p:ext uri="{BB962C8B-B14F-4D97-AF65-F5344CB8AC3E}">
        <p14:creationId xmlns:p14="http://schemas.microsoft.com/office/powerpoint/2010/main" val="1116803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8677</TotalTime>
  <Words>293</Words>
  <Application>Microsoft Office PowerPoint</Application>
  <PresentationFormat>On-screen Show (4:3)</PresentationFormat>
  <Paragraphs>58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Janette</dc:creator>
  <cp:lastModifiedBy>jjallen2</cp:lastModifiedBy>
  <cp:revision>9</cp:revision>
  <cp:lastPrinted>2015-08-28T21:04:31Z</cp:lastPrinted>
  <dcterms:created xsi:type="dcterms:W3CDTF">2015-08-14T17:16:25Z</dcterms:created>
  <dcterms:modified xsi:type="dcterms:W3CDTF">2015-09-14T01:20:40Z</dcterms:modified>
</cp:coreProperties>
</file>